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m 17" descr="Imagem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ítulo da palestrateste preenchimento"/>
          <p:cNvSpPr txBox="1"/>
          <p:nvPr>
            <p:ph type="title" hasCustomPrompt="1"/>
          </p:nvPr>
        </p:nvSpPr>
        <p:spPr>
          <a:xfrm>
            <a:off x="1012507" y="4122782"/>
            <a:ext cx="13716001" cy="2407559"/>
          </a:xfrm>
          <a:prstGeom prst="rect">
            <a:avLst/>
          </a:prstGeom>
        </p:spPr>
        <p:txBody>
          <a:bodyPr/>
          <a:lstStyle>
            <a:lvl1pPr>
              <a:defRPr cap="all" sz="9200">
                <a:solidFill>
                  <a:srgbClr val="23755A"/>
                </a:solidFill>
              </a:defRPr>
            </a:lvl1pPr>
          </a:lstStyle>
          <a:p>
            <a:pPr/>
            <a:r>
              <a:t>Título da palestrateste preenchimento</a:t>
            </a:r>
          </a:p>
        </p:txBody>
      </p:sp>
      <p:pic>
        <p:nvPicPr>
          <p:cNvPr id="17" name="Imagem 7" descr="Imagem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368" y="678646"/>
            <a:ext cx="8343712" cy="213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m 10" descr="Imagem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54676" y="9109915"/>
            <a:ext cx="1225591" cy="965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m 11" descr="Imagem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17486" y="7124700"/>
            <a:ext cx="1006195" cy="1628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m 12" descr="Imagem 12"/>
          <p:cNvPicPr>
            <a:picLocks noChangeAspect="1"/>
          </p:cNvPicPr>
          <p:nvPr/>
        </p:nvPicPr>
        <p:blipFill>
          <a:blip r:embed="rId7">
            <a:extLst/>
          </a:blip>
          <a:srcRect l="0" t="0" r="0" b="2091"/>
          <a:stretch>
            <a:fillRect/>
          </a:stretch>
        </p:blipFill>
        <p:spPr>
          <a:xfrm>
            <a:off x="0" y="7562497"/>
            <a:ext cx="1350090" cy="44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m 13" descr="Imagem 13"/>
          <p:cNvPicPr>
            <a:picLocks noChangeAspect="1"/>
          </p:cNvPicPr>
          <p:nvPr/>
        </p:nvPicPr>
        <p:blipFill>
          <a:blip r:embed="rId8">
            <a:extLst/>
          </a:blip>
          <a:srcRect l="0" t="0" r="0" b="2145"/>
          <a:stretch>
            <a:fillRect/>
          </a:stretch>
        </p:blipFill>
        <p:spPr>
          <a:xfrm>
            <a:off x="0" y="8215620"/>
            <a:ext cx="1350090" cy="44540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500"/>
              </a:spcBef>
              <a:defRPr b="1" sz="4300">
                <a:solidFill>
                  <a:srgbClr val="4E5447"/>
                </a:solidFill>
              </a:defRPr>
            </a:lvl1pPr>
            <a:lvl2pPr marL="1095375" indent="-409575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2pPr>
            <a:lvl3pPr marL="1863089" indent="-491489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3pPr>
            <a:lvl4pPr marL="2603500" indent="-546100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4pPr>
            <a:lvl5pPr marL="3289300" indent="-546100">
              <a:lnSpc>
                <a:spcPct val="90000"/>
              </a:lnSpc>
              <a:spcBef>
                <a:spcPts val="1500"/>
              </a:spcBef>
              <a:buSzPct val="100000"/>
              <a:buChar char="•"/>
              <a:defRPr b="1" sz="4300">
                <a:solidFill>
                  <a:srgbClr val="4E5447"/>
                </a:solidFill>
              </a:defRPr>
            </a:lvl5pPr>
          </a:lstStyle>
          <a:p>
            <a:pPr/>
            <a:r>
              <a:t>Nome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Espaço Reservado para Texto 15"/>
          <p:cNvSpPr/>
          <p:nvPr>
            <p:ph type="body" sz="quarter" idx="21" hasCustomPrompt="1"/>
          </p:nvPr>
        </p:nvSpPr>
        <p:spPr>
          <a:xfrm>
            <a:off x="1463925" y="8141912"/>
            <a:ext cx="11461751" cy="519114"/>
          </a:xfrm>
          <a:prstGeom prst="rect">
            <a:avLst/>
          </a:prstGeom>
        </p:spPr>
        <p:txBody>
          <a:bodyPr/>
          <a:lstStyle>
            <a:lvl1pPr defTabSz="1083563">
              <a:lnSpc>
                <a:spcPct val="90000"/>
              </a:lnSpc>
              <a:spcBef>
                <a:spcPts val="1100"/>
              </a:spcBef>
              <a:defRPr b="1" sz="3397">
                <a:solidFill>
                  <a:srgbClr val="4E5447"/>
                </a:solidFill>
              </a:defRPr>
            </a:lvl1pPr>
          </a:lstStyle>
          <a:p>
            <a:pPr/>
            <a:r>
              <a:t>Instituição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xfrm>
            <a:off x="1000324" y="450436"/>
            <a:ext cx="16287352" cy="1216132"/>
          </a:xfrm>
          <a:prstGeom prst="rect">
            <a:avLst/>
          </a:prstGeom>
        </p:spPr>
        <p:txBody>
          <a:bodyPr/>
          <a:lstStyle>
            <a:lvl1pPr algn="ctr"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idx="1"/>
          </p:nvPr>
        </p:nvSpPr>
        <p:spPr>
          <a:xfrm>
            <a:off x="1000125" y="3038167"/>
            <a:ext cx="16287750" cy="4926270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1pPr>
            <a:lvl2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2pPr>
            <a:lvl3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3pPr>
            <a:lvl4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4pPr>
            <a:lvl5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m 2" descr="Image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itle Text"/>
          <p:cNvSpPr txBox="1"/>
          <p:nvPr>
            <p:ph type="title"/>
          </p:nvPr>
        </p:nvSpPr>
        <p:spPr>
          <a:xfrm>
            <a:off x="1000324" y="450436"/>
            <a:ext cx="16287352" cy="1216132"/>
          </a:xfrm>
          <a:prstGeom prst="rect">
            <a:avLst/>
          </a:prstGeom>
        </p:spPr>
        <p:txBody>
          <a:bodyPr/>
          <a:lstStyle>
            <a:lvl1pPr algn="ctr">
              <a:defRPr sz="63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idx="1"/>
          </p:nvPr>
        </p:nvSpPr>
        <p:spPr>
          <a:xfrm>
            <a:off x="1000125" y="3038167"/>
            <a:ext cx="16287750" cy="4926270"/>
          </a:xfrm>
          <a:prstGeom prst="rect">
            <a:avLst/>
          </a:prstGeom>
        </p:spPr>
        <p:txBody>
          <a:bodyPr/>
          <a:lstStyle>
            <a:lvl1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1pPr>
            <a:lvl2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2pPr>
            <a:lvl3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3pPr>
            <a:lvl4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4pPr>
            <a:lvl5pPr algn="ctr">
              <a:lnSpc>
                <a:spcPts val="6000"/>
              </a:lnSpc>
              <a:defRPr sz="5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5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Títu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</a:t>
            </a:r>
          </a:p>
        </p:txBody>
      </p:sp>
      <p:sp>
        <p:nvSpPr>
          <p:cNvPr id="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6" name="Imagem 6" descr="Imagem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5509" y="458038"/>
            <a:ext cx="4889464" cy="1251703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itle Text"/>
          <p:cNvSpPr txBox="1"/>
          <p:nvPr>
            <p:ph type="title"/>
          </p:nvPr>
        </p:nvSpPr>
        <p:spPr>
          <a:xfrm>
            <a:off x="2286000" y="4922882"/>
            <a:ext cx="13716000" cy="1135019"/>
          </a:xfrm>
          <a:prstGeom prst="rect">
            <a:avLst/>
          </a:prstGeom>
        </p:spPr>
        <p:txBody>
          <a:bodyPr/>
          <a:lstStyle>
            <a:lvl1pPr algn="ctr">
              <a:defRPr cap="all" sz="9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77" name="Imagem 3" descr="Imagem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7399" y="735709"/>
            <a:ext cx="9533204" cy="2510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" name="Agrupar 18"/>
          <p:cNvGrpSpPr/>
          <p:nvPr/>
        </p:nvGrpSpPr>
        <p:grpSpPr>
          <a:xfrm>
            <a:off x="7343775" y="8902699"/>
            <a:ext cx="3600450" cy="1397001"/>
            <a:chOff x="0" y="0"/>
            <a:chExt cx="3600450" cy="1397000"/>
          </a:xfrm>
        </p:grpSpPr>
        <p:sp>
          <p:nvSpPr>
            <p:cNvPr id="78" name="Retângulo Arredondado 6"/>
            <p:cNvSpPr/>
            <p:nvPr/>
          </p:nvSpPr>
          <p:spPr>
            <a:xfrm>
              <a:off x="0" y="0"/>
              <a:ext cx="3600450" cy="139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729"/>
                  </a:moveTo>
                  <a:cubicBezTo>
                    <a:pt x="38" y="2117"/>
                    <a:pt x="860" y="0"/>
                    <a:pt x="1873" y="0"/>
                  </a:cubicBezTo>
                  <a:lnTo>
                    <a:pt x="19765" y="0"/>
                  </a:lnTo>
                  <a:cubicBezTo>
                    <a:pt x="20778" y="0"/>
                    <a:pt x="21600" y="2117"/>
                    <a:pt x="21600" y="4729"/>
                  </a:cubicBezTo>
                  <a:cubicBezTo>
                    <a:pt x="21587" y="10353"/>
                    <a:pt x="21575" y="15976"/>
                    <a:pt x="21562" y="21600"/>
                  </a:cubicBezTo>
                  <a:lnTo>
                    <a:pt x="0" y="21404"/>
                  </a:lnTo>
                  <a:cubicBezTo>
                    <a:pt x="13" y="15845"/>
                    <a:pt x="25" y="10287"/>
                    <a:pt x="38" y="47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9" name="Imagem 4" descr="Imagem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3621" y="257971"/>
              <a:ext cx="1100606" cy="877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m 5" descr="Imagem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6605" y="383898"/>
              <a:ext cx="1421720" cy="602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m 2" descr="Image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2286000" y="4922882"/>
            <a:ext cx="13716000" cy="1135019"/>
          </a:xfrm>
          <a:prstGeom prst="rect">
            <a:avLst/>
          </a:prstGeom>
        </p:spPr>
        <p:txBody>
          <a:bodyPr/>
          <a:lstStyle>
            <a:lvl1pPr algn="ctr">
              <a:defRPr cap="all" sz="9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92" name="Imagem 3" descr="Imagem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7399" y="735709"/>
            <a:ext cx="9533204" cy="2510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" name="Agrupar 18"/>
          <p:cNvGrpSpPr/>
          <p:nvPr/>
        </p:nvGrpSpPr>
        <p:grpSpPr>
          <a:xfrm>
            <a:off x="7343775" y="8902699"/>
            <a:ext cx="3600450" cy="1397001"/>
            <a:chOff x="0" y="0"/>
            <a:chExt cx="3600450" cy="1397000"/>
          </a:xfrm>
        </p:grpSpPr>
        <p:sp>
          <p:nvSpPr>
            <p:cNvPr id="93" name="Retângulo Arredondado 6"/>
            <p:cNvSpPr/>
            <p:nvPr/>
          </p:nvSpPr>
          <p:spPr>
            <a:xfrm>
              <a:off x="0" y="0"/>
              <a:ext cx="3600450" cy="139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729"/>
                  </a:moveTo>
                  <a:cubicBezTo>
                    <a:pt x="38" y="2117"/>
                    <a:pt x="860" y="0"/>
                    <a:pt x="1873" y="0"/>
                  </a:cubicBezTo>
                  <a:lnTo>
                    <a:pt x="19765" y="0"/>
                  </a:lnTo>
                  <a:cubicBezTo>
                    <a:pt x="20778" y="0"/>
                    <a:pt x="21600" y="2117"/>
                    <a:pt x="21600" y="4729"/>
                  </a:cubicBezTo>
                  <a:cubicBezTo>
                    <a:pt x="21587" y="10353"/>
                    <a:pt x="21575" y="15976"/>
                    <a:pt x="21562" y="21600"/>
                  </a:cubicBezTo>
                  <a:lnTo>
                    <a:pt x="0" y="21404"/>
                  </a:lnTo>
                  <a:cubicBezTo>
                    <a:pt x="13" y="15845"/>
                    <a:pt x="25" y="10287"/>
                    <a:pt x="38" y="472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4" name="Imagem 4" descr="Imagem 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3621" y="257971"/>
              <a:ext cx="1100606" cy="877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Imagem 5" descr="Imagem 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6605" y="383898"/>
              <a:ext cx="1421720" cy="602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Body Level One…"/>
          <p:cNvSpPr txBox="1"/>
          <p:nvPr>
            <p:ph type="body" idx="1"/>
          </p:nvPr>
        </p:nvSpPr>
        <p:spPr>
          <a:xfrm>
            <a:off x="714317" y="2730717"/>
            <a:ext cx="16859370" cy="66990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1pPr>
            <a:lvl2pPr marL="1028700" indent="-3429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2pPr>
            <a:lvl3pPr marL="1783079" indent="-411479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3pPr>
            <a:lvl4pPr marL="2514600" indent="-4572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4pPr>
            <a:lvl5pPr marL="3200400" indent="-457200">
              <a:lnSpc>
                <a:spcPct val="90000"/>
              </a:lnSpc>
              <a:spcBef>
                <a:spcPts val="1500"/>
              </a:spcBef>
              <a:buClr>
                <a:srgbClr val="2E75B6"/>
              </a:buClr>
              <a:buSzPct val="100000"/>
              <a:buFont typeface="Arial"/>
              <a:buChar char="•"/>
              <a:defRPr sz="3600">
                <a:solidFill>
                  <a:srgbClr val="40404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xfrm>
            <a:off x="935089" y="498983"/>
            <a:ext cx="13144592" cy="172819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0" sz="5400">
                <a:solidFill>
                  <a:srgbClr val="2E75B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7" descr="Imagem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ítulo"/>
          <p:cNvSpPr txBox="1"/>
          <p:nvPr>
            <p:ph type="title" hasCustomPrompt="1"/>
          </p:nvPr>
        </p:nvSpPr>
        <p:spPr>
          <a:xfrm>
            <a:off x="575186" y="524177"/>
            <a:ext cx="11665975" cy="121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Título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Imagem 6" descr="Imagem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55509" y="458038"/>
            <a:ext cx="4889464" cy="12517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8839200" y="9260681"/>
            <a:ext cx="4267200" cy="547688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transition xmlns:p14="http://schemas.microsoft.com/office/powerpoint/2010/main" spd="med" advClick="1"/>
  <p:txStyles>
    <p:titleStyle>
      <a:lvl1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1371600" rtl="0" latinLnBrk="0">
        <a:lnSpc>
          <a:spcPts val="92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000" u="none">
          <a:solidFill>
            <a:srgbClr val="476559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858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3716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0574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7432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5pPr>
      <a:lvl6pPr marL="38100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6pPr>
      <a:lvl7pPr marL="44958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7pPr>
      <a:lvl8pPr marL="51816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8pPr>
      <a:lvl9pPr marL="5867400" marR="0" indent="-381000" algn="l" defTabSz="1371600" rtl="0" latinLnBrk="0">
        <a:lnSpc>
          <a:spcPts val="3600"/>
        </a:lnSpc>
        <a:spcBef>
          <a:spcPts val="2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solidFill>
            <a:srgbClr val="565755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ítulo 1"/>
          <p:cNvSpPr txBox="1"/>
          <p:nvPr>
            <p:ph type="title"/>
          </p:nvPr>
        </p:nvSpPr>
        <p:spPr>
          <a:xfrm>
            <a:off x="1012508" y="4573044"/>
            <a:ext cx="14682605" cy="1525983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Padrões de tils em pulmão</a:t>
            </a:r>
          </a:p>
        </p:txBody>
      </p:sp>
      <p:sp>
        <p:nvSpPr>
          <p:cNvPr id="117" name="Espaço Reservado para Texto 2"/>
          <p:cNvSpPr txBox="1"/>
          <p:nvPr>
            <p:ph type="body" sz="quarter" idx="1"/>
          </p:nvPr>
        </p:nvSpPr>
        <p:spPr>
          <a:xfrm>
            <a:off x="1454150" y="7285958"/>
            <a:ext cx="11461750" cy="519114"/>
          </a:xfrm>
          <a:prstGeom prst="rect">
            <a:avLst/>
          </a:prstGeom>
        </p:spPr>
        <p:txBody>
          <a:bodyPr/>
          <a:lstStyle>
            <a:lvl1pPr defTabSz="1083563">
              <a:spcBef>
                <a:spcPts val="1100"/>
              </a:spcBef>
              <a:defRPr sz="3397"/>
            </a:lvl1pPr>
          </a:lstStyle>
          <a:p>
            <a:pPr/>
            <a:r>
              <a:t>Marcelo Balancin, MD PhD MBA</a:t>
            </a:r>
          </a:p>
        </p:txBody>
      </p:sp>
      <p:sp>
        <p:nvSpPr>
          <p:cNvPr id="118" name="Espaço Reservado para Texto 3"/>
          <p:cNvSpPr/>
          <p:nvPr>
            <p:ph type="body" idx="21"/>
          </p:nvPr>
        </p:nvSpPr>
        <p:spPr>
          <a:xfrm>
            <a:off x="1454150" y="7857433"/>
            <a:ext cx="11461750" cy="136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809243">
              <a:spcBef>
                <a:spcPts val="800"/>
              </a:spcBef>
              <a:defRPr sz="2537"/>
            </a:pPr>
            <a:r>
              <a:t>Grupo Amil - Patologista-Chefe</a:t>
            </a:r>
          </a:p>
          <a:p>
            <a:pPr defTabSz="809243">
              <a:spcBef>
                <a:spcPts val="800"/>
              </a:spcBef>
              <a:defRPr sz="2537"/>
            </a:pPr>
            <a:r>
              <a:t>Faculdade de Ciências Médicas da Santa Casa de SP (FCMSCSP) - Ciências Patológicas</a:t>
            </a:r>
          </a:p>
          <a:p>
            <a:pPr defTabSz="809243">
              <a:spcBef>
                <a:spcPts val="800"/>
              </a:spcBef>
              <a:defRPr sz="2537"/>
            </a:pPr>
            <a:r>
              <a:t>Faculdade Belas Artes - Comunicação e Retórica</a:t>
            </a:r>
          </a:p>
        </p:txBody>
      </p:sp>
      <p:pic>
        <p:nvPicPr>
          <p:cNvPr id="119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507" y="3417932"/>
            <a:ext cx="3521393" cy="32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1012507" y="6689114"/>
            <a:ext cx="3521393" cy="325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2422" y="872931"/>
            <a:ext cx="6509246" cy="854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37759" y="2400300"/>
            <a:ext cx="6261101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666" y="696474"/>
            <a:ext cx="6521149" cy="8894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68837" y="387349"/>
            <a:ext cx="8559801" cy="951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052" y="234836"/>
            <a:ext cx="6571007" cy="9258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0" t="5566" r="0" b="0"/>
          <a:stretch>
            <a:fillRect/>
          </a:stretch>
        </p:blipFill>
        <p:spPr>
          <a:xfrm>
            <a:off x="8651422" y="234836"/>
            <a:ext cx="8394701" cy="9258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750" y="188764"/>
            <a:ext cx="8064500" cy="952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8137" y="564721"/>
            <a:ext cx="8515514" cy="915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672" y="575379"/>
            <a:ext cx="6497758" cy="9136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3792" y="1517964"/>
            <a:ext cx="8060416" cy="7251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999"/>
          <a:stretch>
            <a:fillRect/>
          </a:stretch>
        </p:blipFill>
        <p:spPr>
          <a:xfrm>
            <a:off x="328649" y="554597"/>
            <a:ext cx="10341187" cy="880392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on-small cell lung carcinoma…"/>
          <p:cNvSpPr txBox="1"/>
          <p:nvPr/>
        </p:nvSpPr>
        <p:spPr>
          <a:xfrm>
            <a:off x="11195054" y="3597909"/>
            <a:ext cx="6449031" cy="309118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Non-small cell lung carcinoma</a:t>
            </a:r>
          </a:p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• </a:t>
            </a:r>
            <a:r>
              <a:t>sTILs and iTILs should be separately reported in the research setting at present. Insufficient evidence is available to support evaluating only sTILs over a combined assessment.</a:t>
            </a:r>
          </a:p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• </a:t>
            </a:r>
            <a:r>
              <a:t>Do not include areas with pure intra-alveolar tumor spread (aerogenic spread) or with pure lepidic growth (no desmoplastic reaction).</a:t>
            </a:r>
          </a:p>
          <a:p>
            <a:pPr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• </a:t>
            </a:r>
            <a:r>
              <a:t>Do not include alveolar macrophages.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127000"/>
            <a:ext cx="13982700" cy="1003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127000"/>
            <a:ext cx="13982700" cy="1003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127000"/>
            <a:ext cx="13982700" cy="1003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ítulo 1"/>
          <p:cNvSpPr txBox="1"/>
          <p:nvPr>
            <p:ph type="title"/>
          </p:nvPr>
        </p:nvSpPr>
        <p:spPr>
          <a:xfrm>
            <a:off x="1000324" y="525593"/>
            <a:ext cx="16287352" cy="1216132"/>
          </a:xfrm>
          <a:prstGeom prst="rect">
            <a:avLst/>
          </a:prstGeom>
        </p:spPr>
        <p:txBody>
          <a:bodyPr/>
          <a:lstStyle/>
          <a:p>
            <a:pPr/>
            <a:r>
              <a:t>Declaração de Conflito de Interesse</a:t>
            </a:r>
          </a:p>
        </p:txBody>
      </p:sp>
      <p:sp>
        <p:nvSpPr>
          <p:cNvPr id="123" name="Espaço Reservado para Texto 2"/>
          <p:cNvSpPr txBox="1"/>
          <p:nvPr>
            <p:ph type="body" sz="half" idx="1"/>
          </p:nvPr>
        </p:nvSpPr>
        <p:spPr>
          <a:xfrm>
            <a:off x="1000125" y="3895080"/>
            <a:ext cx="16287750" cy="4226714"/>
          </a:xfrm>
          <a:prstGeom prst="rect">
            <a:avLst/>
          </a:prstGeom>
        </p:spPr>
        <p:txBody>
          <a:bodyPr/>
          <a:lstStyle/>
          <a:p>
            <a:pPr/>
            <a:r>
              <a:t>Marcelo Balancin (CRMSP 144.406 / RQE 51.952) afirma não ter conflito de interesse a declarar</a:t>
            </a:r>
          </a:p>
          <a:p>
            <a:pPr>
              <a:lnSpc>
                <a:spcPts val="4000"/>
              </a:lnSpc>
              <a:defRPr sz="3000"/>
            </a:pPr>
          </a:p>
          <a:p>
            <a:pPr>
              <a:lnSpc>
                <a:spcPts val="4000"/>
              </a:lnSpc>
              <a:defRPr sz="2600"/>
            </a:pPr>
            <a:endParaRPr sz="3000"/>
          </a:p>
          <a:p>
            <a:pPr>
              <a:lnSpc>
                <a:spcPts val="4000"/>
              </a:lnSpc>
              <a:defRPr sz="2600"/>
            </a:pPr>
            <a:r>
              <a:t>Exigência da RDC Nº 96/08 da ANVISA</a:t>
            </a:r>
          </a:p>
        </p:txBody>
      </p:sp>
      <p:pic>
        <p:nvPicPr>
          <p:cNvPr id="124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873" y="1690911"/>
            <a:ext cx="6522254" cy="515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11658"/>
            <a:ext cx="13982701" cy="1003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25400"/>
            <a:ext cx="13982700" cy="1023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-115573"/>
            <a:ext cx="13982701" cy="1023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650" y="-128389"/>
            <a:ext cx="13982701" cy="1023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690" y="1117599"/>
            <a:ext cx="9512301" cy="805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73307" y="752767"/>
            <a:ext cx="6681137" cy="8781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Ls em patologia pulmon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44168">
              <a:lnSpc>
                <a:spcPts val="9000"/>
              </a:lnSpc>
              <a:defRPr sz="6860"/>
            </a:lvl1pPr>
          </a:lstStyle>
          <a:p>
            <a:pPr/>
            <a:r>
              <a:t>TILs em patologia pulmonar</a:t>
            </a:r>
          </a:p>
        </p:txBody>
      </p:sp>
      <p:sp>
        <p:nvSpPr>
          <p:cNvPr id="187" name="Significância preditiva e prognóstic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Significância preditiva e prognóstica</a:t>
            </a:r>
          </a:p>
          <a:p>
            <a:pPr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Padronização de estimativa por tumores sólidos</a:t>
            </a:r>
          </a:p>
          <a:p>
            <a:pPr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Avaliação de componente estroma e intratumoral (celularidade componente / area)</a:t>
            </a:r>
          </a:p>
          <a:p>
            <a:pPr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Métodos computacionais</a:t>
            </a:r>
          </a:p>
          <a:p>
            <a:pPr defTabSz="1289303">
              <a:lnSpc>
                <a:spcPts val="3300"/>
              </a:lnSpc>
              <a:spcBef>
                <a:spcPts val="2200"/>
              </a:spcBef>
              <a:defRPr b="1" sz="2820"/>
            </a:pPr>
            <a:r>
              <a:t>Para laudos de pulmão, informações com potencial de utilidade:</a:t>
            </a:r>
          </a:p>
          <a:p>
            <a:pPr lvl="1" indent="644651"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TILs estromais: 10%, grau 1</a:t>
            </a:r>
          </a:p>
          <a:p>
            <a:pPr lvl="1" indent="644651"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TILs intratumorais: 20%, grau 2</a:t>
            </a:r>
          </a:p>
          <a:p>
            <a:pPr lvl="1" indent="644651"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Padre de distribuição de TILs: heterogêneo, homogêneo (descrever se há concentração)</a:t>
            </a:r>
          </a:p>
          <a:p>
            <a:pPr lvl="1" indent="644651" defTabSz="1289303">
              <a:lnSpc>
                <a:spcPts val="3300"/>
              </a:lnSpc>
              <a:spcBef>
                <a:spcPts val="2200"/>
              </a:spcBef>
              <a:defRPr sz="2820"/>
            </a:pPr>
            <a:r>
              <a:t>Macrófagos: &lt;1%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ítulo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52143">
              <a:lnSpc>
                <a:spcPts val="7700"/>
              </a:lnSpc>
              <a:defRPr sz="7896"/>
            </a:lvl1pPr>
          </a:lstStyle>
          <a:p>
            <a:pPr/>
            <a:r>
              <a:t>obrigado!</a:t>
            </a:r>
          </a:p>
        </p:txBody>
      </p:sp>
      <p:pic>
        <p:nvPicPr>
          <p:cNvPr id="190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4018" y="6057900"/>
            <a:ext cx="7859964" cy="620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1661040"/>
            <a:ext cx="2757715" cy="480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0700" y="698500"/>
            <a:ext cx="7086600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askov H et al. BJC 2020"/>
          <p:cNvSpPr txBox="1"/>
          <p:nvPr/>
        </p:nvSpPr>
        <p:spPr>
          <a:xfrm>
            <a:off x="7974826" y="9909842"/>
            <a:ext cx="233834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Raskov H et al. BJC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1152" y="2008015"/>
            <a:ext cx="9396242" cy="627097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-Cell Exhaustion"/>
          <p:cNvSpPr txBox="1"/>
          <p:nvPr/>
        </p:nvSpPr>
        <p:spPr>
          <a:xfrm>
            <a:off x="1995462" y="4842688"/>
            <a:ext cx="3598873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/>
            </a:lvl1pPr>
          </a:lstStyle>
          <a:p>
            <a:pPr/>
            <a:r>
              <a:t>T-Cell Exhaustion</a:t>
            </a:r>
          </a:p>
        </p:txBody>
      </p:sp>
      <p:sp>
        <p:nvSpPr>
          <p:cNvPr id="132" name="Raskov H et al. BJC 2020"/>
          <p:cNvSpPr txBox="1"/>
          <p:nvPr/>
        </p:nvSpPr>
        <p:spPr>
          <a:xfrm>
            <a:off x="7974826" y="9909843"/>
            <a:ext cx="233834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Raskov H et al. BJC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2509" y="1747477"/>
            <a:ext cx="8522982" cy="6792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askov H et al. BJC 2020"/>
          <p:cNvSpPr txBox="1"/>
          <p:nvPr/>
        </p:nvSpPr>
        <p:spPr>
          <a:xfrm>
            <a:off x="7974826" y="9909843"/>
            <a:ext cx="233834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Raskov H et al. BJC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300" y="1809750"/>
            <a:ext cx="109474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Katiyar V et al. cancers 2023"/>
          <p:cNvSpPr txBox="1"/>
          <p:nvPr/>
        </p:nvSpPr>
        <p:spPr>
          <a:xfrm>
            <a:off x="7791488" y="9909843"/>
            <a:ext cx="27050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Katiyar V et al. cancers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0" y="755650"/>
            <a:ext cx="109220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Katiyar V et al. cancers 2023"/>
          <p:cNvSpPr txBox="1"/>
          <p:nvPr/>
        </p:nvSpPr>
        <p:spPr>
          <a:xfrm>
            <a:off x="7791488" y="9909843"/>
            <a:ext cx="27050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Katiyar V et al. cancers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36" y="1255948"/>
            <a:ext cx="5777335" cy="7775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3449" y="1696375"/>
            <a:ext cx="6261101" cy="735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78929" y="2537463"/>
            <a:ext cx="5671126" cy="5671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610" y="903203"/>
            <a:ext cx="6240743" cy="8480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1419" y="1941262"/>
            <a:ext cx="9194801" cy="765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ongresso de Patologia">
  <a:themeElements>
    <a:clrScheme name="Congresso de Patolog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ongresso de Patologi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ngresso de Patolog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ongresso de Patologia">
  <a:themeElements>
    <a:clrScheme name="Congresso de Patolog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ongresso de Patologi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ongresso de Patolog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